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5"/>
  </p:handoutMasterIdLst>
  <p:sldIdLst>
    <p:sldId id="256" r:id="rId2"/>
    <p:sldId id="259" r:id="rId3"/>
    <p:sldId id="257" r:id="rId4"/>
    <p:sldId id="261" r:id="rId5"/>
    <p:sldId id="262" r:id="rId6"/>
    <p:sldId id="258" r:id="rId7"/>
    <p:sldId id="276" r:id="rId8"/>
    <p:sldId id="275" r:id="rId9"/>
    <p:sldId id="278" r:id="rId10"/>
    <p:sldId id="277" r:id="rId11"/>
    <p:sldId id="260" r:id="rId12"/>
    <p:sldId id="263" r:id="rId13"/>
    <p:sldId id="264" r:id="rId14"/>
    <p:sldId id="265" r:id="rId15"/>
    <p:sldId id="266" r:id="rId16"/>
    <p:sldId id="267" r:id="rId17"/>
    <p:sldId id="268" r:id="rId18"/>
    <p:sldId id="269" r:id="rId19"/>
    <p:sldId id="270" r:id="rId20"/>
    <p:sldId id="271" r:id="rId21"/>
    <p:sldId id="273" r:id="rId22"/>
    <p:sldId id="272" r:id="rId23"/>
    <p:sldId id="274" r:id="rId24"/>
  </p:sldIdLst>
  <p:sldSz cx="9144000" cy="6858000" type="screen4x3"/>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92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18E87B89-B5E8-4EC6-9A47-47594F894A9D}" type="datetimeFigureOut">
              <a:rPr lang="en-US" smtClean="0"/>
              <a:pPr/>
              <a:t>2/11/2016</a:t>
            </a:fld>
            <a:endParaRPr lang="en-US"/>
          </a:p>
        </p:txBody>
      </p:sp>
      <p:sp>
        <p:nvSpPr>
          <p:cNvPr id="4" name="Footer Placeholder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BB9C131B-6774-4A90-A46C-B1DCA5B4B65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Social Institutions :</a:t>
            </a:r>
            <a:br>
              <a:rPr lang="en-US" dirty="0" smtClean="0"/>
            </a:br>
            <a:r>
              <a:rPr lang="en-US" dirty="0" smtClean="0">
                <a:latin typeface="Algerian" pitchFamily="82" charset="0"/>
              </a:rPr>
              <a:t>EDUCATION</a:t>
            </a:r>
            <a:endParaRPr lang="en-US" dirty="0">
              <a:latin typeface="Algerian" pitchFamily="82" charset="0"/>
            </a:endParaRPr>
          </a:p>
        </p:txBody>
      </p:sp>
      <p:sp>
        <p:nvSpPr>
          <p:cNvPr id="3" name="Subtitle 2"/>
          <p:cNvSpPr>
            <a:spLocks noGrp="1"/>
          </p:cNvSpPr>
          <p:nvPr>
            <p:ph type="subTitle" idx="1"/>
          </p:nvPr>
        </p:nvSpPr>
        <p:spPr/>
        <p:txBody>
          <a:bodyPr/>
          <a:lstStyle/>
          <a:p>
            <a:r>
              <a:rPr lang="en-US" dirty="0" smtClean="0"/>
              <a:t>IMRAN AHMAD SAJID</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u="sng" dirty="0" smtClean="0"/>
              <a:t>Jonathan Cohen</a:t>
            </a:r>
            <a:r>
              <a:rPr lang="en-US" dirty="0" smtClean="0"/>
              <a:t>, cofounder and president of the National School Climate Center. </a:t>
            </a:r>
          </a:p>
          <a:p>
            <a:r>
              <a:rPr lang="en-US" dirty="0" smtClean="0"/>
              <a:t>“… the purpose of education is to support children in </a:t>
            </a:r>
            <a:r>
              <a:rPr lang="en-US" dirty="0" smtClean="0">
                <a:solidFill>
                  <a:srgbClr val="FF0000"/>
                </a:solidFill>
              </a:rPr>
              <a:t>developing </a:t>
            </a:r>
            <a:r>
              <a:rPr lang="en-US" dirty="0" smtClean="0"/>
              <a:t>the </a:t>
            </a:r>
            <a:r>
              <a:rPr lang="en-US" dirty="0" smtClean="0">
                <a:solidFill>
                  <a:srgbClr val="FF0000"/>
                </a:solidFill>
              </a:rPr>
              <a:t>skills</a:t>
            </a:r>
            <a:r>
              <a:rPr lang="en-US" dirty="0" smtClean="0"/>
              <a:t>, the </a:t>
            </a:r>
            <a:r>
              <a:rPr lang="en-US" dirty="0" smtClean="0">
                <a:solidFill>
                  <a:srgbClr val="FF0000"/>
                </a:solidFill>
              </a:rPr>
              <a:t>knowledge</a:t>
            </a:r>
            <a:r>
              <a:rPr lang="en-US" dirty="0" smtClean="0"/>
              <a:t>, and the </a:t>
            </a:r>
            <a:r>
              <a:rPr lang="en-US" dirty="0" smtClean="0">
                <a:solidFill>
                  <a:srgbClr val="FF0000"/>
                </a:solidFill>
              </a:rPr>
              <a:t>dispositions </a:t>
            </a:r>
            <a:r>
              <a:rPr lang="en-US" dirty="0" smtClean="0"/>
              <a:t>that will allow them </a:t>
            </a:r>
            <a:r>
              <a:rPr lang="en-US" dirty="0" smtClean="0">
                <a:solidFill>
                  <a:srgbClr val="FF0000"/>
                </a:solidFill>
              </a:rPr>
              <a:t>to be responsible, contributing members of their community</a:t>
            </a:r>
            <a:r>
              <a:rPr lang="en-US" dirty="0" smtClean="0"/>
              <a:t>—their democratically-informed community. Meaning, to be </a:t>
            </a:r>
            <a:r>
              <a:rPr lang="en-US" dirty="0" smtClean="0">
                <a:solidFill>
                  <a:srgbClr val="FF0000"/>
                </a:solidFill>
              </a:rPr>
              <a:t>a good friend</a:t>
            </a:r>
            <a:r>
              <a:rPr lang="en-US" dirty="0" smtClean="0"/>
              <a:t>, to be </a:t>
            </a:r>
            <a:r>
              <a:rPr lang="en-US" dirty="0" smtClean="0">
                <a:solidFill>
                  <a:srgbClr val="FF0000"/>
                </a:solidFill>
              </a:rPr>
              <a:t>a good mate</a:t>
            </a:r>
            <a:r>
              <a:rPr lang="en-US" dirty="0" smtClean="0"/>
              <a:t>, to be able </a:t>
            </a:r>
            <a:r>
              <a:rPr lang="en-US" dirty="0" smtClean="0">
                <a:solidFill>
                  <a:srgbClr val="FF0000"/>
                </a:solidFill>
              </a:rPr>
              <a:t>to work</a:t>
            </a:r>
            <a:r>
              <a:rPr lang="en-US" dirty="0" smtClean="0"/>
              <a:t>, and to contribute to the </a:t>
            </a:r>
            <a:r>
              <a:rPr lang="en-US" dirty="0" smtClean="0">
                <a:solidFill>
                  <a:srgbClr val="FF0000"/>
                </a:solidFill>
              </a:rPr>
              <a:t>well-being of the community</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A Global Survey </a:t>
            </a:r>
            <a:endParaRPr lang="en-US" dirty="0"/>
          </a:p>
        </p:txBody>
      </p:sp>
      <p:sp>
        <p:nvSpPr>
          <p:cNvPr id="3" name="Content Placeholder 2"/>
          <p:cNvSpPr>
            <a:spLocks noGrp="1"/>
          </p:cNvSpPr>
          <p:nvPr>
            <p:ph idx="1"/>
          </p:nvPr>
        </p:nvSpPr>
        <p:spPr/>
        <p:txBody>
          <a:bodyPr/>
          <a:lstStyle/>
          <a:p>
            <a:r>
              <a:rPr lang="en-US" dirty="0" smtClean="0"/>
              <a:t>In much of the world, </a:t>
            </a:r>
            <a:r>
              <a:rPr lang="en-US" dirty="0" smtClean="0">
                <a:solidFill>
                  <a:srgbClr val="FF0000"/>
                </a:solidFill>
              </a:rPr>
              <a:t>young people </a:t>
            </a:r>
            <a:r>
              <a:rPr lang="en-US" dirty="0" smtClean="0"/>
              <a:t>expect to spend most of their </a:t>
            </a:r>
            <a:r>
              <a:rPr lang="en-US" dirty="0" smtClean="0">
                <a:solidFill>
                  <a:srgbClr val="FF0000"/>
                </a:solidFill>
              </a:rPr>
              <a:t>first 18 years in school</a:t>
            </a:r>
            <a:r>
              <a:rPr lang="en-US" dirty="0" smtClean="0"/>
              <a:t>. </a:t>
            </a:r>
          </a:p>
          <a:p>
            <a:r>
              <a:rPr lang="en-US" dirty="0" smtClean="0"/>
              <a:t>This was not the case a century ago when just a small elite had the privilege of attending school. </a:t>
            </a:r>
          </a:p>
          <a:p>
            <a:r>
              <a:rPr lang="en-US" dirty="0" smtClean="0"/>
              <a:t>Even today, most young people in poor countries receive only a few years of formal schooling.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Schooling in Pakistan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Pakistan, </a:t>
            </a:r>
            <a:r>
              <a:rPr lang="en-US" u="sng" dirty="0" smtClean="0">
                <a:solidFill>
                  <a:srgbClr val="FF0000"/>
                </a:solidFill>
              </a:rPr>
              <a:t>most poor families </a:t>
            </a:r>
            <a:r>
              <a:rPr lang="en-US" dirty="0" smtClean="0"/>
              <a:t>depend on </a:t>
            </a:r>
            <a:r>
              <a:rPr lang="en-US" dirty="0" smtClean="0">
                <a:solidFill>
                  <a:srgbClr val="FF0000"/>
                </a:solidFill>
              </a:rPr>
              <a:t>earnings of children</a:t>
            </a:r>
            <a:r>
              <a:rPr lang="en-US" dirty="0" smtClean="0"/>
              <a:t>. Many children continue to </a:t>
            </a:r>
            <a:r>
              <a:rPr lang="en-US" dirty="0" smtClean="0">
                <a:solidFill>
                  <a:srgbClr val="FF0000"/>
                </a:solidFill>
              </a:rPr>
              <a:t>work in factories</a:t>
            </a:r>
            <a:r>
              <a:rPr lang="en-US" dirty="0" smtClean="0"/>
              <a:t>—weaving rug or making handcrafts—up to </a:t>
            </a:r>
            <a:r>
              <a:rPr lang="en-US" dirty="0" smtClean="0">
                <a:solidFill>
                  <a:srgbClr val="FF0000"/>
                </a:solidFill>
              </a:rPr>
              <a:t>sixty hours a week</a:t>
            </a:r>
            <a:r>
              <a:rPr lang="en-US" dirty="0" smtClean="0"/>
              <a:t>, which greatly limits their opportunities for schooling. </a:t>
            </a:r>
          </a:p>
          <a:p>
            <a:r>
              <a:rPr lang="en-US" dirty="0" smtClean="0"/>
              <a:t>Today, </a:t>
            </a:r>
            <a:r>
              <a:rPr lang="en-US" dirty="0" smtClean="0">
                <a:solidFill>
                  <a:srgbClr val="FF0000"/>
                </a:solidFill>
              </a:rPr>
              <a:t>91% children in Pakistan </a:t>
            </a:r>
            <a:r>
              <a:rPr lang="en-US" dirty="0" smtClean="0"/>
              <a:t>complete </a:t>
            </a:r>
            <a:r>
              <a:rPr lang="en-US" dirty="0" smtClean="0">
                <a:solidFill>
                  <a:srgbClr val="FF0000"/>
                </a:solidFill>
              </a:rPr>
              <a:t>primary school </a:t>
            </a:r>
            <a:r>
              <a:rPr lang="en-US" dirty="0" smtClean="0"/>
              <a:t>most often in </a:t>
            </a:r>
            <a:r>
              <a:rPr lang="en-US" dirty="0" smtClean="0">
                <a:solidFill>
                  <a:srgbClr val="FF0000"/>
                </a:solidFill>
              </a:rPr>
              <a:t>crowded schoolrooms </a:t>
            </a:r>
            <a:r>
              <a:rPr lang="en-US" dirty="0" smtClean="0"/>
              <a:t>where one teacher typically faces forty or more children. </a:t>
            </a:r>
          </a:p>
          <a:p>
            <a:r>
              <a:rPr lang="en-US" dirty="0" smtClean="0"/>
              <a:t>Likewise, in KP, </a:t>
            </a:r>
            <a:r>
              <a:rPr lang="en-US" dirty="0" smtClean="0">
                <a:solidFill>
                  <a:srgbClr val="FF0000"/>
                </a:solidFill>
              </a:rPr>
              <a:t>one teacher </a:t>
            </a:r>
            <a:r>
              <a:rPr lang="en-US" dirty="0" smtClean="0"/>
              <a:t>faces </a:t>
            </a:r>
            <a:r>
              <a:rPr lang="en-US" dirty="0" smtClean="0">
                <a:solidFill>
                  <a:srgbClr val="FF0000"/>
                </a:solidFill>
              </a:rPr>
              <a:t>45-50 students </a:t>
            </a:r>
            <a:r>
              <a:rPr lang="en-US" dirty="0" smtClean="0"/>
              <a:t>in a primary school classroom. </a:t>
            </a:r>
          </a:p>
          <a:p>
            <a:r>
              <a:rPr lang="en-US" dirty="0" smtClean="0"/>
              <a:t>In contrast, a </a:t>
            </a:r>
            <a:r>
              <a:rPr lang="en-US" dirty="0" smtClean="0">
                <a:solidFill>
                  <a:srgbClr val="FF0000"/>
                </a:solidFill>
              </a:rPr>
              <a:t>US </a:t>
            </a:r>
            <a:r>
              <a:rPr lang="en-US" dirty="0" smtClean="0"/>
              <a:t>primary school teacher faces average </a:t>
            </a:r>
            <a:r>
              <a:rPr lang="en-US" dirty="0" smtClean="0">
                <a:solidFill>
                  <a:srgbClr val="FF0000"/>
                </a:solidFill>
              </a:rPr>
              <a:t>30 students </a:t>
            </a:r>
            <a:r>
              <a:rPr lang="en-US" dirty="0" smtClean="0"/>
              <a:t>in a classroom. </a:t>
            </a:r>
          </a:p>
          <a:p>
            <a:r>
              <a:rPr lang="en-US" dirty="0" smtClean="0">
                <a:solidFill>
                  <a:srgbClr val="FF0000"/>
                </a:solidFill>
              </a:rPr>
              <a:t>60% </a:t>
            </a:r>
            <a:r>
              <a:rPr lang="en-US" dirty="0" smtClean="0"/>
              <a:t>go on to </a:t>
            </a:r>
            <a:r>
              <a:rPr lang="en-US" dirty="0" smtClean="0">
                <a:solidFill>
                  <a:srgbClr val="FF0000"/>
                </a:solidFill>
              </a:rPr>
              <a:t>Secondary School</a:t>
            </a:r>
            <a:r>
              <a:rPr lang="en-US" dirty="0" smtClean="0"/>
              <a:t>, but very few enter college. </a:t>
            </a:r>
          </a:p>
          <a:p>
            <a:r>
              <a:rPr lang="en-US" dirty="0" smtClean="0"/>
              <a:t>Currently, </a:t>
            </a:r>
            <a:r>
              <a:rPr lang="en-US" dirty="0" smtClean="0">
                <a:solidFill>
                  <a:srgbClr val="FF0000"/>
                </a:solidFill>
              </a:rPr>
              <a:t>44</a:t>
            </a:r>
            <a:r>
              <a:rPr lang="en-US" dirty="0" smtClean="0">
                <a:solidFill>
                  <a:srgbClr val="FF0000"/>
                </a:solidFill>
              </a:rPr>
              <a:t>% </a:t>
            </a:r>
            <a:r>
              <a:rPr lang="en-US" dirty="0" smtClean="0"/>
              <a:t>of Pakistan’s people are </a:t>
            </a:r>
            <a:r>
              <a:rPr lang="en-US" dirty="0" smtClean="0">
                <a:solidFill>
                  <a:srgbClr val="FF0000"/>
                </a:solidFill>
              </a:rPr>
              <a:t>not able to read and write</a:t>
            </a:r>
            <a:r>
              <a:rPr lang="en-US" dirty="0" smtClean="0"/>
              <a: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smtClean="0">
                <a:solidFill>
                  <a:srgbClr val="FF0000"/>
                </a:solidFill>
              </a:rPr>
              <a:t>Patriarchy</a:t>
            </a:r>
            <a:r>
              <a:rPr lang="en-US" dirty="0" smtClean="0"/>
              <a:t> also shapes Pakistani </a:t>
            </a:r>
            <a:r>
              <a:rPr lang="en-US" dirty="0" smtClean="0">
                <a:solidFill>
                  <a:srgbClr val="FF0000"/>
                </a:solidFill>
              </a:rPr>
              <a:t>education</a:t>
            </a:r>
            <a:r>
              <a:rPr lang="en-US" dirty="0" smtClean="0"/>
              <a:t>. Pakistani </a:t>
            </a:r>
            <a:r>
              <a:rPr lang="en-US" dirty="0" smtClean="0">
                <a:solidFill>
                  <a:srgbClr val="FF0000"/>
                </a:solidFill>
              </a:rPr>
              <a:t>parents </a:t>
            </a:r>
            <a:r>
              <a:rPr lang="en-US" dirty="0" smtClean="0"/>
              <a:t>are </a:t>
            </a:r>
            <a:r>
              <a:rPr lang="en-US" dirty="0" smtClean="0">
                <a:solidFill>
                  <a:srgbClr val="FF0000"/>
                </a:solidFill>
              </a:rPr>
              <a:t>joyful </a:t>
            </a:r>
            <a:r>
              <a:rPr lang="en-US" dirty="0" smtClean="0"/>
              <a:t>at the birth of </a:t>
            </a:r>
            <a:r>
              <a:rPr lang="en-US" dirty="0" smtClean="0">
                <a:solidFill>
                  <a:srgbClr val="FF0000"/>
                </a:solidFill>
              </a:rPr>
              <a:t>a boy </a:t>
            </a:r>
            <a:r>
              <a:rPr lang="en-US" dirty="0" smtClean="0"/>
              <a:t>because he will contribute </a:t>
            </a:r>
            <a:r>
              <a:rPr lang="en-US" dirty="0" smtClean="0">
                <a:solidFill>
                  <a:srgbClr val="FF0000"/>
                </a:solidFill>
              </a:rPr>
              <a:t>income to the family</a:t>
            </a:r>
            <a:r>
              <a:rPr lang="en-US" dirty="0" smtClean="0"/>
              <a:t>. </a:t>
            </a:r>
          </a:p>
          <a:p>
            <a:r>
              <a:rPr lang="en-US" dirty="0" smtClean="0"/>
              <a:t>But there are economic costs to </a:t>
            </a:r>
            <a:r>
              <a:rPr lang="en-US" dirty="0" smtClean="0">
                <a:solidFill>
                  <a:srgbClr val="FF0000"/>
                </a:solidFill>
              </a:rPr>
              <a:t>raising a girl</a:t>
            </a:r>
            <a:r>
              <a:rPr lang="en-US" dirty="0" smtClean="0"/>
              <a:t>: parents must provide a </a:t>
            </a:r>
            <a:r>
              <a:rPr lang="en-US" dirty="0" smtClean="0">
                <a:solidFill>
                  <a:srgbClr val="FF0000"/>
                </a:solidFill>
              </a:rPr>
              <a:t>dowry </a:t>
            </a:r>
            <a:r>
              <a:rPr lang="en-US" dirty="0" smtClean="0"/>
              <a:t>(a gift of wealth to the groom’s family), and after her </a:t>
            </a:r>
            <a:r>
              <a:rPr lang="en-US" dirty="0" smtClean="0">
                <a:solidFill>
                  <a:srgbClr val="FF0000"/>
                </a:solidFill>
              </a:rPr>
              <a:t>marriage</a:t>
            </a:r>
            <a:r>
              <a:rPr lang="en-US" dirty="0" smtClean="0"/>
              <a:t>, a daughter’s work benefits her </a:t>
            </a:r>
            <a:r>
              <a:rPr lang="en-US" dirty="0" smtClean="0">
                <a:solidFill>
                  <a:srgbClr val="FF0000"/>
                </a:solidFill>
              </a:rPr>
              <a:t>husband’s family</a:t>
            </a:r>
            <a:r>
              <a:rPr lang="en-US" dirty="0" smtClean="0"/>
              <a:t>. </a:t>
            </a:r>
          </a:p>
          <a:p>
            <a:r>
              <a:rPr lang="en-US" dirty="0" smtClean="0"/>
              <a:t>Therefore, many Pakistanis see less reason to invest in the schooling of girls. So only a </a:t>
            </a:r>
            <a:r>
              <a:rPr lang="en-US" dirty="0" smtClean="0">
                <a:solidFill>
                  <a:srgbClr val="FF0000"/>
                </a:solidFill>
              </a:rPr>
              <a:t>limited population of girls </a:t>
            </a:r>
            <a:r>
              <a:rPr lang="en-US" dirty="0" smtClean="0"/>
              <a:t>reach secondary and higher education level. </a:t>
            </a:r>
          </a:p>
          <a:p>
            <a:r>
              <a:rPr lang="en-US" dirty="0" smtClean="0"/>
              <a:t>What do the girls do while the boys are in school?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Schooling in Japan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Schooling has </a:t>
            </a:r>
            <a:r>
              <a:rPr lang="en-US" dirty="0" smtClean="0">
                <a:solidFill>
                  <a:srgbClr val="FF0000"/>
                </a:solidFill>
              </a:rPr>
              <a:t>not always been part of the Japanese way of life</a:t>
            </a:r>
            <a:r>
              <a:rPr lang="en-US" dirty="0" smtClean="0"/>
              <a:t>. </a:t>
            </a:r>
            <a:r>
              <a:rPr lang="en-US" dirty="0" smtClean="0">
                <a:solidFill>
                  <a:srgbClr val="FF0000"/>
                </a:solidFill>
              </a:rPr>
              <a:t>Before industrialization </a:t>
            </a:r>
            <a:r>
              <a:rPr lang="en-US" dirty="0" smtClean="0"/>
              <a:t>brought mandatory education in 1872, only a privileged few attended school. Today</a:t>
            </a:r>
            <a:r>
              <a:rPr lang="en-US" dirty="0" smtClean="0">
                <a:solidFill>
                  <a:srgbClr val="FF0000"/>
                </a:solidFill>
              </a:rPr>
              <a:t>, Japan’s education system </a:t>
            </a:r>
            <a:r>
              <a:rPr lang="en-US" dirty="0" smtClean="0"/>
              <a:t>is widely praised for producing some of the </a:t>
            </a:r>
            <a:r>
              <a:rPr lang="en-US" dirty="0" smtClean="0">
                <a:solidFill>
                  <a:srgbClr val="FF0000"/>
                </a:solidFill>
              </a:rPr>
              <a:t>world’s highest achievers</a:t>
            </a:r>
            <a:r>
              <a:rPr lang="en-US" dirty="0" smtClean="0"/>
              <a:t>. </a:t>
            </a:r>
          </a:p>
          <a:p>
            <a:r>
              <a:rPr lang="en-US" dirty="0" smtClean="0"/>
              <a:t>The </a:t>
            </a:r>
            <a:r>
              <a:rPr lang="en-US" dirty="0" smtClean="0">
                <a:solidFill>
                  <a:srgbClr val="FF0000"/>
                </a:solidFill>
              </a:rPr>
              <a:t>early grades </a:t>
            </a:r>
            <a:r>
              <a:rPr lang="en-US" dirty="0" smtClean="0"/>
              <a:t>concentrate on </a:t>
            </a:r>
            <a:r>
              <a:rPr lang="en-US" dirty="0" smtClean="0">
                <a:solidFill>
                  <a:srgbClr val="FF0000"/>
                </a:solidFill>
              </a:rPr>
              <a:t>transmitting Japanese traditions</a:t>
            </a:r>
            <a:r>
              <a:rPr lang="en-US" dirty="0" smtClean="0"/>
              <a:t>, especially a </a:t>
            </a:r>
            <a:r>
              <a:rPr lang="en-US" dirty="0" smtClean="0">
                <a:solidFill>
                  <a:srgbClr val="FF0000"/>
                </a:solidFill>
              </a:rPr>
              <a:t>sense of obligation to family</a:t>
            </a:r>
            <a:r>
              <a:rPr lang="en-US" dirty="0" smtClean="0"/>
              <a:t>. Starting in their early </a:t>
            </a:r>
            <a:r>
              <a:rPr lang="en-US" dirty="0" smtClean="0">
                <a:solidFill>
                  <a:srgbClr val="FF0000"/>
                </a:solidFill>
              </a:rPr>
              <a:t>teens</a:t>
            </a:r>
            <a:r>
              <a:rPr lang="en-US" dirty="0" smtClean="0"/>
              <a:t>, students take a series of </a:t>
            </a:r>
            <a:r>
              <a:rPr lang="en-US" dirty="0" smtClean="0">
                <a:solidFill>
                  <a:srgbClr val="FF0000"/>
                </a:solidFill>
              </a:rPr>
              <a:t>difficult and highly competitive examinations</a:t>
            </a:r>
            <a:r>
              <a:rPr lang="en-US" dirty="0" smtClean="0"/>
              <a:t>. Their scores on these written tests, which are like NTS in Pakistan decide the future of all Japanese students. </a:t>
            </a:r>
          </a:p>
          <a:p>
            <a:r>
              <a:rPr lang="en-US" dirty="0" smtClean="0"/>
              <a:t>More men and women graduate from </a:t>
            </a:r>
            <a:r>
              <a:rPr lang="en-US" dirty="0" smtClean="0">
                <a:solidFill>
                  <a:srgbClr val="FF0000"/>
                </a:solidFill>
              </a:rPr>
              <a:t>high school </a:t>
            </a:r>
            <a:r>
              <a:rPr lang="en-US" dirty="0" smtClean="0"/>
              <a:t>in Japan </a:t>
            </a:r>
            <a:r>
              <a:rPr lang="en-US" dirty="0" smtClean="0">
                <a:solidFill>
                  <a:srgbClr val="FF0000"/>
                </a:solidFill>
              </a:rPr>
              <a:t>(95%) </a:t>
            </a:r>
            <a:r>
              <a:rPr lang="en-US" dirty="0" smtClean="0"/>
              <a:t>than in the </a:t>
            </a:r>
            <a:r>
              <a:rPr lang="en-US" dirty="0" smtClean="0">
                <a:solidFill>
                  <a:srgbClr val="FF0000"/>
                </a:solidFill>
              </a:rPr>
              <a:t>US (87%). </a:t>
            </a:r>
            <a:r>
              <a:rPr lang="en-US" dirty="0" smtClean="0"/>
              <a:t>But competitive examinations allow just </a:t>
            </a:r>
            <a:r>
              <a:rPr lang="en-US" dirty="0" smtClean="0">
                <a:solidFill>
                  <a:srgbClr val="FF0000"/>
                </a:solidFill>
              </a:rPr>
              <a:t>48% of </a:t>
            </a:r>
            <a:r>
              <a:rPr lang="en-US" dirty="0" smtClean="0"/>
              <a:t>high school graduates—compared to 70% in the US—to </a:t>
            </a:r>
            <a:r>
              <a:rPr lang="en-US" dirty="0" smtClean="0">
                <a:solidFill>
                  <a:srgbClr val="FF0000"/>
                </a:solidFill>
              </a:rPr>
              <a:t>enter college</a:t>
            </a:r>
            <a:r>
              <a:rPr lang="en-US" dirty="0" smtClean="0"/>
              <a:t>. </a:t>
            </a:r>
          </a:p>
          <a:p>
            <a:r>
              <a:rPr lang="en-US" dirty="0" smtClean="0"/>
              <a:t>Understandably, </a:t>
            </a:r>
            <a:r>
              <a:rPr lang="en-US" dirty="0" smtClean="0">
                <a:solidFill>
                  <a:srgbClr val="FF0000"/>
                </a:solidFill>
              </a:rPr>
              <a:t>Japanese students </a:t>
            </a:r>
            <a:r>
              <a:rPr lang="en-US" dirty="0" smtClean="0"/>
              <a:t>(and their </a:t>
            </a:r>
            <a:r>
              <a:rPr lang="en-US" dirty="0" smtClean="0"/>
              <a:t>parents) take </a:t>
            </a:r>
            <a:r>
              <a:rPr lang="en-US" dirty="0" smtClean="0"/>
              <a:t>entrance examinations very seriously. About half attend “</a:t>
            </a:r>
            <a:r>
              <a:rPr lang="en-US" dirty="0" smtClean="0">
                <a:solidFill>
                  <a:srgbClr val="FF0000"/>
                </a:solidFill>
              </a:rPr>
              <a:t>cram schools</a:t>
            </a:r>
            <a:r>
              <a:rPr lang="en-US" dirty="0" smtClean="0"/>
              <a:t>”: </a:t>
            </a:r>
            <a:r>
              <a:rPr lang="en-US" dirty="0" smtClean="0">
                <a:solidFill>
                  <a:srgbClr val="FF0000"/>
                </a:solidFill>
              </a:rPr>
              <a:t>to prepare for exams</a:t>
            </a:r>
            <a:r>
              <a:rPr lang="en-US" dirty="0" smtClean="0"/>
              <a:t>, which means </a:t>
            </a:r>
            <a:r>
              <a:rPr lang="en-US" dirty="0" smtClean="0">
                <a:solidFill>
                  <a:srgbClr val="FF0000"/>
                </a:solidFill>
              </a:rPr>
              <a:t>very late nights completing homework</a:t>
            </a:r>
            <a:r>
              <a:rPr lang="en-US" dirty="0" smtClean="0"/>
              <a:t>. Such hard work is one reason that Japanese students often </a:t>
            </a:r>
            <a:r>
              <a:rPr lang="en-US" dirty="0" smtClean="0">
                <a:solidFill>
                  <a:srgbClr val="FF0000"/>
                </a:solidFill>
              </a:rPr>
              <a:t>nap in class-seen </a:t>
            </a:r>
            <a:r>
              <a:rPr lang="en-US" dirty="0" smtClean="0"/>
              <a:t>by teachers as the </a:t>
            </a:r>
            <a:r>
              <a:rPr lang="en-US" dirty="0" smtClean="0">
                <a:solidFill>
                  <a:srgbClr val="FF0000"/>
                </a:solidFill>
              </a:rPr>
              <a:t>mark of a serious student</a:t>
            </a:r>
            <a:r>
              <a:rPr lang="en-US" dirty="0" smtClean="0"/>
              <a:t>.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Japanese schooling produce </a:t>
            </a:r>
            <a:r>
              <a:rPr lang="en-US" dirty="0" smtClean="0">
                <a:solidFill>
                  <a:srgbClr val="FF0000"/>
                </a:solidFill>
              </a:rPr>
              <a:t>impressive results</a:t>
            </a:r>
            <a:r>
              <a:rPr lang="en-US" dirty="0" smtClean="0"/>
              <a:t>. In a number of fields, notably </a:t>
            </a:r>
            <a:r>
              <a:rPr lang="en-US" dirty="0" smtClean="0">
                <a:solidFill>
                  <a:srgbClr val="FF0000"/>
                </a:solidFill>
              </a:rPr>
              <a:t>mathematics and science</a:t>
            </a:r>
            <a:r>
              <a:rPr lang="en-US" dirty="0" smtClean="0"/>
              <a:t>, Japanese students (who rank 4</a:t>
            </a:r>
            <a:r>
              <a:rPr lang="en-US" baseline="30000" dirty="0" smtClean="0"/>
              <a:t>th</a:t>
            </a:r>
            <a:r>
              <a:rPr lang="en-US" dirty="0" smtClean="0"/>
              <a:t> in the world) outperform students in almost every other high income nation, including US (ranked in 26</a:t>
            </a:r>
            <a:r>
              <a:rPr lang="en-US" baseline="30000" dirty="0" smtClean="0"/>
              <a:t>th</a:t>
            </a:r>
            <a:r>
              <a:rPr lang="en-US" dirty="0" smtClean="0"/>
              <a:t> place).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Schooling in the UK</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Education </a:t>
            </a:r>
            <a:endParaRPr lang="en-US" dirty="0"/>
          </a:p>
        </p:txBody>
      </p:sp>
      <p:sp>
        <p:nvSpPr>
          <p:cNvPr id="3" name="Content Placeholder 2"/>
          <p:cNvSpPr>
            <a:spLocks noGrp="1"/>
          </p:cNvSpPr>
          <p:nvPr>
            <p:ph idx="1"/>
          </p:nvPr>
        </p:nvSpPr>
        <p:spPr/>
        <p:txBody>
          <a:bodyPr/>
          <a:lstStyle/>
          <a:p>
            <a:pPr marL="514350" indent="-514350">
              <a:buNone/>
            </a:pPr>
            <a:r>
              <a:rPr lang="en-US" dirty="0" smtClean="0"/>
              <a:t>Formal Education supports the operation and stability of society. How? Through following five (5) functions: </a:t>
            </a:r>
          </a:p>
          <a:p>
            <a:pPr marL="514350" indent="-514350">
              <a:buFont typeface="+mj-lt"/>
              <a:buAutoNum type="arabicPeriod"/>
            </a:pPr>
            <a:r>
              <a:rPr lang="en-US" dirty="0" smtClean="0"/>
              <a:t>Socialization</a:t>
            </a:r>
          </a:p>
          <a:p>
            <a:pPr marL="514350" indent="-514350">
              <a:buFont typeface="+mj-lt"/>
              <a:buAutoNum type="arabicPeriod"/>
            </a:pPr>
            <a:r>
              <a:rPr lang="en-US" dirty="0" smtClean="0"/>
              <a:t>Cultural Innovation</a:t>
            </a:r>
          </a:p>
          <a:p>
            <a:pPr marL="514350" indent="-514350">
              <a:buFont typeface="+mj-lt"/>
              <a:buAutoNum type="arabicPeriod"/>
            </a:pPr>
            <a:r>
              <a:rPr lang="en-US" dirty="0" smtClean="0"/>
              <a:t>Social Integration</a:t>
            </a:r>
          </a:p>
          <a:p>
            <a:pPr marL="514350" indent="-514350">
              <a:buFont typeface="+mj-lt"/>
              <a:buAutoNum type="arabicPeriod"/>
            </a:pPr>
            <a:r>
              <a:rPr lang="en-US" dirty="0" smtClean="0"/>
              <a:t>Social Placement</a:t>
            </a:r>
          </a:p>
          <a:p>
            <a:pPr marL="514350" indent="-514350">
              <a:buFont typeface="+mj-lt"/>
              <a:buAutoNum type="arabicPeriod"/>
            </a:pPr>
            <a:r>
              <a:rPr lang="en-US" dirty="0" smtClean="0"/>
              <a:t>Latent Functions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1. Socialization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solidFill>
                  <a:srgbClr val="FF0000"/>
                </a:solidFill>
              </a:rPr>
              <a:t>Technologically simple </a:t>
            </a:r>
            <a:r>
              <a:rPr lang="en-US" dirty="0" smtClean="0"/>
              <a:t>societies look to families to teach </a:t>
            </a:r>
            <a:r>
              <a:rPr lang="en-US" dirty="0" smtClean="0">
                <a:solidFill>
                  <a:srgbClr val="FF0000"/>
                </a:solidFill>
              </a:rPr>
              <a:t>skills and values </a:t>
            </a:r>
            <a:r>
              <a:rPr lang="en-US" dirty="0" smtClean="0"/>
              <a:t>and thus to transmit a way of life from one generation to the next. </a:t>
            </a:r>
          </a:p>
          <a:p>
            <a:r>
              <a:rPr lang="en-US" dirty="0" smtClean="0"/>
              <a:t>As societies gain more </a:t>
            </a:r>
            <a:r>
              <a:rPr lang="en-US" dirty="0" smtClean="0">
                <a:solidFill>
                  <a:srgbClr val="FF0000"/>
                </a:solidFill>
              </a:rPr>
              <a:t>complex technology</a:t>
            </a:r>
            <a:r>
              <a:rPr lang="en-US" dirty="0" smtClean="0"/>
              <a:t>, they turn to </a:t>
            </a:r>
            <a:r>
              <a:rPr lang="en-US" dirty="0" smtClean="0">
                <a:solidFill>
                  <a:srgbClr val="FF0000"/>
                </a:solidFill>
              </a:rPr>
              <a:t>trained teachers </a:t>
            </a:r>
            <a:r>
              <a:rPr lang="en-US" dirty="0" smtClean="0"/>
              <a:t>to develop and pass on the more specialized knowledge that adults will need to take their place in the workforce. </a:t>
            </a:r>
          </a:p>
          <a:p>
            <a:r>
              <a:rPr lang="en-US" dirty="0" smtClean="0"/>
              <a:t>In </a:t>
            </a:r>
            <a:r>
              <a:rPr lang="en-US" dirty="0" smtClean="0">
                <a:solidFill>
                  <a:srgbClr val="FF0000"/>
                </a:solidFill>
              </a:rPr>
              <a:t>primary school</a:t>
            </a:r>
            <a:r>
              <a:rPr lang="en-US" dirty="0" smtClean="0"/>
              <a:t>, children learn </a:t>
            </a:r>
            <a:r>
              <a:rPr lang="en-US" dirty="0" smtClean="0">
                <a:solidFill>
                  <a:srgbClr val="FF0000"/>
                </a:solidFill>
              </a:rPr>
              <a:t>language and basic mathematical skills</a:t>
            </a:r>
            <a:r>
              <a:rPr lang="en-US" dirty="0" smtClean="0"/>
              <a:t>. Secondary school builds on this foundation, and for many students, college allows further specialization. </a:t>
            </a:r>
          </a:p>
          <a:p>
            <a:r>
              <a:rPr lang="en-US" dirty="0" smtClean="0"/>
              <a:t>In addition, all </a:t>
            </a:r>
            <a:r>
              <a:rPr lang="en-US" dirty="0" smtClean="0">
                <a:solidFill>
                  <a:srgbClr val="FF0000"/>
                </a:solidFill>
              </a:rPr>
              <a:t>schooling teaches cultural values and norms</a:t>
            </a:r>
            <a:r>
              <a:rPr lang="en-US" dirty="0"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 Cultural Innovation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solidFill>
                  <a:srgbClr val="FF0000"/>
                </a:solidFill>
              </a:rPr>
              <a:t>Faculty at colleges and universities create culture as well as pass it on to students. </a:t>
            </a:r>
          </a:p>
          <a:p>
            <a:r>
              <a:rPr lang="en-US" dirty="0" smtClean="0">
                <a:solidFill>
                  <a:srgbClr val="FF0000"/>
                </a:solidFill>
              </a:rPr>
              <a:t>Research</a:t>
            </a:r>
            <a:r>
              <a:rPr lang="en-US" dirty="0" smtClean="0"/>
              <a:t> in the sciences, the social sciences, the humanities, and the fine arts leads to discovery and </a:t>
            </a:r>
            <a:r>
              <a:rPr lang="en-US" dirty="0" smtClean="0">
                <a:solidFill>
                  <a:srgbClr val="FF0000"/>
                </a:solidFill>
              </a:rPr>
              <a:t>changes in our way of life</a:t>
            </a:r>
            <a:r>
              <a:rPr lang="en-US" dirty="0" smtClean="0"/>
              <a:t>. </a:t>
            </a:r>
          </a:p>
          <a:p>
            <a:pPr lvl="1"/>
            <a:r>
              <a:rPr lang="en-US" dirty="0" smtClean="0"/>
              <a:t>For example, </a:t>
            </a:r>
            <a:r>
              <a:rPr lang="en-US" dirty="0" smtClean="0">
                <a:solidFill>
                  <a:srgbClr val="FF0000"/>
                </a:solidFill>
              </a:rPr>
              <a:t>medical research </a:t>
            </a:r>
            <a:r>
              <a:rPr lang="en-US" dirty="0" smtClean="0"/>
              <a:t>at major universities has helped </a:t>
            </a:r>
            <a:r>
              <a:rPr lang="en-US" dirty="0" smtClean="0">
                <a:solidFill>
                  <a:srgbClr val="FF0000"/>
                </a:solidFill>
              </a:rPr>
              <a:t>increase life expectancy</a:t>
            </a:r>
            <a:r>
              <a:rPr lang="en-US" dirty="0" smtClean="0"/>
              <a:t>, </a:t>
            </a:r>
          </a:p>
          <a:p>
            <a:pPr lvl="1"/>
            <a:r>
              <a:rPr lang="en-US" dirty="0" smtClean="0"/>
              <a:t>just as research by </a:t>
            </a:r>
            <a:r>
              <a:rPr lang="en-US" dirty="0" smtClean="0">
                <a:solidFill>
                  <a:srgbClr val="FF0000"/>
                </a:solidFill>
              </a:rPr>
              <a:t>sociologists and psychologists </a:t>
            </a:r>
            <a:r>
              <a:rPr lang="en-US" dirty="0" smtClean="0"/>
              <a:t>helps us learn </a:t>
            </a:r>
            <a:r>
              <a:rPr lang="en-US" dirty="0" smtClean="0">
                <a:solidFill>
                  <a:srgbClr val="FF0000"/>
                </a:solidFill>
              </a:rPr>
              <a:t>how to enjoy life more </a:t>
            </a:r>
            <a:r>
              <a:rPr lang="en-US" dirty="0" smtClean="0"/>
              <a:t>so that we can take advantage of our longevity.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Education …. Latin </a:t>
            </a:r>
            <a:r>
              <a:rPr lang="en-US" i="1" dirty="0" err="1" smtClean="0"/>
              <a:t>educare</a:t>
            </a:r>
            <a:r>
              <a:rPr lang="en-US" dirty="0" smtClean="0"/>
              <a:t> </a:t>
            </a:r>
            <a:r>
              <a:rPr lang="en-US" dirty="0" smtClean="0">
                <a:sym typeface="Wingdings" pitchFamily="2" charset="2"/>
              </a:rPr>
              <a:t> “bring up”. </a:t>
            </a:r>
          </a:p>
          <a:p>
            <a:endParaRPr lang="en-US" dirty="0" smtClean="0">
              <a:sym typeface="Wingdings" pitchFamily="2" charset="2"/>
            </a:endParaRPr>
          </a:p>
          <a:p>
            <a:r>
              <a:rPr lang="en-US" dirty="0" smtClean="0">
                <a:sym typeface="Wingdings" pitchFamily="2" charset="2"/>
              </a:rPr>
              <a:t>The idea of education is not merely to impart knowledge to the pupil in some subjects but to develop in them those habits and attitudes with which they may successfully face the future. </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Social </a:t>
            </a:r>
            <a:r>
              <a:rPr lang="en-US" dirty="0" smtClean="0"/>
              <a:t>Integration*</a:t>
            </a:r>
            <a:endParaRPr lang="en-US" dirty="0"/>
          </a:p>
        </p:txBody>
      </p:sp>
      <p:sp>
        <p:nvSpPr>
          <p:cNvPr id="3" name="Content Placeholder 2"/>
          <p:cNvSpPr>
            <a:spLocks noGrp="1"/>
          </p:cNvSpPr>
          <p:nvPr>
            <p:ph idx="1"/>
          </p:nvPr>
        </p:nvSpPr>
        <p:spPr/>
        <p:txBody>
          <a:bodyPr/>
          <a:lstStyle/>
          <a:p>
            <a:r>
              <a:rPr lang="en-US" dirty="0" smtClean="0"/>
              <a:t>Schooling molds a diverse population into one society sharing norms and values. </a:t>
            </a:r>
            <a:endParaRPr lang="en-US" dirty="0"/>
          </a:p>
        </p:txBody>
      </p:sp>
      <p:sp>
        <p:nvSpPr>
          <p:cNvPr id="4" name="Rectangle 3"/>
          <p:cNvSpPr/>
          <p:nvPr/>
        </p:nvSpPr>
        <p:spPr>
          <a:xfrm>
            <a:off x="1066800" y="5181600"/>
            <a:ext cx="6858000" cy="923330"/>
          </a:xfrm>
          <a:prstGeom prst="rect">
            <a:avLst/>
          </a:prstGeom>
        </p:spPr>
        <p:txBody>
          <a:bodyPr wrap="square">
            <a:spAutoFit/>
          </a:bodyPr>
          <a:lstStyle/>
          <a:p>
            <a:r>
              <a:rPr lang="en-US" b="1" dirty="0" smtClean="0">
                <a:solidFill>
                  <a:srgbClr val="FF0000"/>
                </a:solidFill>
              </a:rPr>
              <a:t>*Social </a:t>
            </a:r>
            <a:r>
              <a:rPr lang="en-US" b="1" dirty="0" smtClean="0">
                <a:solidFill>
                  <a:srgbClr val="FF0000"/>
                </a:solidFill>
              </a:rPr>
              <a:t>integration</a:t>
            </a:r>
            <a:r>
              <a:rPr lang="en-US" dirty="0" smtClean="0">
                <a:solidFill>
                  <a:srgbClr val="FF0000"/>
                </a:solidFill>
              </a:rPr>
              <a:t> refers to the principles by which individuals or actors are related to one another in a society; system </a:t>
            </a:r>
            <a:r>
              <a:rPr lang="en-US" b="1" dirty="0" smtClean="0">
                <a:solidFill>
                  <a:srgbClr val="FF0000"/>
                </a:solidFill>
              </a:rPr>
              <a:t>integration</a:t>
            </a:r>
            <a:r>
              <a:rPr lang="en-US" dirty="0" smtClean="0">
                <a:solidFill>
                  <a:srgbClr val="FF0000"/>
                </a:solidFill>
              </a:rPr>
              <a:t> refers to the relationships between parts of a society or </a:t>
            </a:r>
            <a:r>
              <a:rPr lang="en-US" b="1" dirty="0" smtClean="0">
                <a:solidFill>
                  <a:srgbClr val="FF0000"/>
                </a:solidFill>
              </a:rPr>
              <a:t>social</a:t>
            </a:r>
            <a:r>
              <a:rPr lang="en-US" dirty="0" smtClean="0">
                <a:solidFill>
                  <a:srgbClr val="FF0000"/>
                </a:solidFill>
              </a:rPr>
              <a:t> system.</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Social Placement</a:t>
            </a:r>
            <a:endParaRPr lang="en-US" dirty="0"/>
          </a:p>
        </p:txBody>
      </p:sp>
      <p:sp>
        <p:nvSpPr>
          <p:cNvPr id="3" name="Content Placeholder 2"/>
          <p:cNvSpPr>
            <a:spLocks noGrp="1"/>
          </p:cNvSpPr>
          <p:nvPr>
            <p:ph idx="1"/>
          </p:nvPr>
        </p:nvSpPr>
        <p:spPr/>
        <p:txBody>
          <a:bodyPr/>
          <a:lstStyle/>
          <a:p>
            <a:r>
              <a:rPr lang="en-US" dirty="0" smtClean="0"/>
              <a:t>School identify </a:t>
            </a:r>
            <a:r>
              <a:rPr lang="en-US" dirty="0" smtClean="0">
                <a:solidFill>
                  <a:srgbClr val="FF0000"/>
                </a:solidFill>
              </a:rPr>
              <a:t>talent</a:t>
            </a:r>
            <a:r>
              <a:rPr lang="en-US" dirty="0" smtClean="0"/>
              <a:t> that </a:t>
            </a:r>
            <a:r>
              <a:rPr lang="en-US" dirty="0" smtClean="0">
                <a:solidFill>
                  <a:srgbClr val="FF0000"/>
                </a:solidFill>
              </a:rPr>
              <a:t>match instruction to ability</a:t>
            </a:r>
            <a:r>
              <a:rPr lang="en-US" dirty="0" smtClean="0"/>
              <a:t>. </a:t>
            </a:r>
          </a:p>
          <a:p>
            <a:r>
              <a:rPr lang="en-US" dirty="0" smtClean="0"/>
              <a:t>Schooling increases </a:t>
            </a:r>
            <a:r>
              <a:rPr lang="en-US" dirty="0" smtClean="0">
                <a:solidFill>
                  <a:srgbClr val="FF0000"/>
                </a:solidFill>
              </a:rPr>
              <a:t>meritocracy*</a:t>
            </a:r>
            <a:r>
              <a:rPr lang="en-US" dirty="0" smtClean="0"/>
              <a:t> by rewarding talent and hard work regardless of social background and </a:t>
            </a:r>
            <a:r>
              <a:rPr lang="en-US" dirty="0" smtClean="0">
                <a:solidFill>
                  <a:srgbClr val="FF0000"/>
                </a:solidFill>
              </a:rPr>
              <a:t>provides a path to upward social mobility</a:t>
            </a:r>
            <a:r>
              <a:rPr lang="en-US" dirty="0" smtClean="0"/>
              <a:t>. </a:t>
            </a:r>
            <a:endParaRPr lang="en-US" dirty="0"/>
          </a:p>
        </p:txBody>
      </p:sp>
      <p:sp>
        <p:nvSpPr>
          <p:cNvPr id="4" name="Rectangle 3"/>
          <p:cNvSpPr/>
          <p:nvPr/>
        </p:nvSpPr>
        <p:spPr>
          <a:xfrm>
            <a:off x="2438400" y="6019800"/>
            <a:ext cx="2649380" cy="369332"/>
          </a:xfrm>
          <a:prstGeom prst="rect">
            <a:avLst/>
          </a:prstGeom>
        </p:spPr>
        <p:txBody>
          <a:bodyPr wrap="none">
            <a:spAutoFit/>
          </a:bodyPr>
          <a:lstStyle/>
          <a:p>
            <a:r>
              <a:rPr lang="en-US" dirty="0" smtClean="0"/>
              <a:t>* system based on ability:</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Latent Functions of Schooling</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Child care</a:t>
            </a:r>
          </a:p>
          <a:p>
            <a:pPr marL="514350" indent="-514350">
              <a:buFont typeface="+mj-lt"/>
              <a:buAutoNum type="arabicPeriod"/>
            </a:pPr>
            <a:r>
              <a:rPr lang="en-US" dirty="0" smtClean="0"/>
              <a:t>Marriage market </a:t>
            </a:r>
          </a:p>
          <a:p>
            <a:pPr marL="514350" indent="-514350">
              <a:buFont typeface="+mj-lt"/>
              <a:buAutoNum type="arabicPeriod"/>
            </a:pPr>
            <a:r>
              <a:rPr lang="en-US" dirty="0" smtClean="0"/>
              <a:t>Establish networks that serve valuable career resource throughout life. </a:t>
            </a:r>
          </a:p>
          <a:p>
            <a:pPr marL="514350" indent="-514350">
              <a:buFont typeface="+mj-lt"/>
              <a:buAutoNum type="arabicPeriod"/>
            </a:pPr>
            <a:r>
              <a:rPr lang="en-US" dirty="0" smtClean="0"/>
              <a:t>Economic function </a:t>
            </a:r>
          </a:p>
          <a:p>
            <a:pPr marL="514350" indent="-514350">
              <a:buFont typeface="+mj-lt"/>
              <a:buAutoNum type="arabicPeriod"/>
            </a:pPr>
            <a:r>
              <a:rPr lang="en-US" dirty="0" smtClean="0"/>
              <a:t>Political function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t>
            </a:r>
            <a:endParaRPr lang="en-US" dirty="0"/>
          </a:p>
        </p:txBody>
      </p:sp>
      <p:sp>
        <p:nvSpPr>
          <p:cNvPr id="3" name="Content Placeholder 2"/>
          <p:cNvSpPr>
            <a:spLocks noGrp="1"/>
          </p:cNvSpPr>
          <p:nvPr>
            <p:ph idx="1"/>
          </p:nvPr>
        </p:nvSpPr>
        <p:spPr/>
        <p:txBody>
          <a:bodyPr/>
          <a:lstStyle/>
          <a:p>
            <a:pPr>
              <a:buNone/>
            </a:pPr>
            <a:r>
              <a:rPr lang="en-US" b="1" u="sng" dirty="0" smtClean="0"/>
              <a:t>John J. </a:t>
            </a:r>
            <a:r>
              <a:rPr lang="en-US" b="1" u="sng" dirty="0" err="1" smtClean="0"/>
              <a:t>Macionis</a:t>
            </a:r>
            <a:endParaRPr lang="en-US" b="1" u="sng" dirty="0" smtClean="0"/>
          </a:p>
          <a:p>
            <a:r>
              <a:rPr lang="en-US" dirty="0" smtClean="0"/>
              <a:t>Education is the </a:t>
            </a:r>
            <a:r>
              <a:rPr lang="en-US" dirty="0" smtClean="0">
                <a:solidFill>
                  <a:srgbClr val="FF0000"/>
                </a:solidFill>
              </a:rPr>
              <a:t>social institution </a:t>
            </a:r>
            <a:r>
              <a:rPr lang="en-US" dirty="0" smtClean="0"/>
              <a:t>through which society provides its members with </a:t>
            </a:r>
            <a:r>
              <a:rPr lang="en-US" dirty="0" smtClean="0">
                <a:solidFill>
                  <a:srgbClr val="FF0000"/>
                </a:solidFill>
              </a:rPr>
              <a:t>important knowledge</a:t>
            </a:r>
            <a:r>
              <a:rPr lang="en-US" dirty="0" smtClean="0"/>
              <a:t>, including </a:t>
            </a:r>
            <a:r>
              <a:rPr lang="en-US" dirty="0" smtClean="0">
                <a:solidFill>
                  <a:srgbClr val="FF0000"/>
                </a:solidFill>
              </a:rPr>
              <a:t>basic facts</a:t>
            </a:r>
            <a:r>
              <a:rPr lang="en-US" dirty="0" smtClean="0"/>
              <a:t>, </a:t>
            </a:r>
            <a:r>
              <a:rPr lang="en-US" dirty="0" smtClean="0">
                <a:solidFill>
                  <a:srgbClr val="FF0000"/>
                </a:solidFill>
              </a:rPr>
              <a:t>job skills</a:t>
            </a:r>
            <a:r>
              <a:rPr lang="en-US" dirty="0" smtClean="0"/>
              <a:t>, and </a:t>
            </a:r>
            <a:r>
              <a:rPr lang="en-US" dirty="0" smtClean="0">
                <a:solidFill>
                  <a:srgbClr val="FF0000"/>
                </a:solidFill>
              </a:rPr>
              <a:t>cultural norms </a:t>
            </a:r>
            <a:r>
              <a:rPr lang="en-US" dirty="0" smtClean="0"/>
              <a:t>and</a:t>
            </a:r>
            <a:r>
              <a:rPr lang="en-US" dirty="0" smtClean="0">
                <a:solidFill>
                  <a:srgbClr val="FF0000"/>
                </a:solidFill>
              </a:rPr>
              <a:t> values</a:t>
            </a:r>
            <a:r>
              <a:rPr lang="en-US"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u="sng" dirty="0" smtClean="0"/>
              <a:t>Durkheim: </a:t>
            </a:r>
          </a:p>
          <a:p>
            <a:pPr lvl="1"/>
            <a:r>
              <a:rPr lang="en-US" dirty="0" smtClean="0"/>
              <a:t>Education is the socialization of the younger generation. </a:t>
            </a:r>
          </a:p>
          <a:p>
            <a:pPr>
              <a:buNone/>
            </a:pPr>
            <a:r>
              <a:rPr lang="en-US" b="1" u="sng" dirty="0" smtClean="0"/>
              <a:t>WG Sumner</a:t>
            </a:r>
          </a:p>
          <a:p>
            <a:pPr lvl="1"/>
            <a:r>
              <a:rPr lang="en-US" dirty="0" smtClean="0"/>
              <a:t>Education is the attempt to transmit to the child the mores of the group, so that he can learn “what conduct is approved and what disapproved…how he ought to behave in all kinds of cases: what he ought to believe and reject”.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b="1" u="sng" dirty="0" smtClean="0"/>
              <a:t>Britannica Encyclopedia </a:t>
            </a:r>
          </a:p>
          <a:p>
            <a:r>
              <a:rPr lang="en-US" dirty="0" smtClean="0"/>
              <a:t>Education is the </a:t>
            </a:r>
            <a:r>
              <a:rPr lang="en-US" dirty="0" smtClean="0">
                <a:solidFill>
                  <a:srgbClr val="FF0000"/>
                </a:solidFill>
              </a:rPr>
              <a:t>discipline</a:t>
            </a:r>
            <a:r>
              <a:rPr lang="en-US" dirty="0" smtClean="0"/>
              <a:t> that is concerned with </a:t>
            </a:r>
            <a:r>
              <a:rPr lang="en-US" dirty="0" smtClean="0">
                <a:solidFill>
                  <a:srgbClr val="FF0000"/>
                </a:solidFill>
              </a:rPr>
              <a:t>methods of teaching and learning </a:t>
            </a:r>
            <a:r>
              <a:rPr lang="en-US" dirty="0" smtClean="0"/>
              <a:t>in </a:t>
            </a:r>
            <a:r>
              <a:rPr lang="en-US" dirty="0" smtClean="0">
                <a:solidFill>
                  <a:srgbClr val="FF0000"/>
                </a:solidFill>
              </a:rPr>
              <a:t>schools </a:t>
            </a:r>
            <a:r>
              <a:rPr lang="en-US" dirty="0" smtClean="0"/>
              <a:t>or school-like environments as opposed to various non-formal and informal means of socialization </a:t>
            </a:r>
          </a:p>
          <a:p>
            <a:r>
              <a:rPr lang="en-US" dirty="0" smtClean="0"/>
              <a:t>Education can be thought of as the </a:t>
            </a:r>
            <a:r>
              <a:rPr lang="en-US" dirty="0" smtClean="0">
                <a:solidFill>
                  <a:srgbClr val="FF0000"/>
                </a:solidFill>
              </a:rPr>
              <a:t>transmission of the values and accumulated knowledge of a society</a:t>
            </a:r>
            <a:r>
              <a:rPr lang="en-US" dirty="0" smtClean="0"/>
              <a:t>. In this sense, it is equivalent to what social scientists term socialization or enculturation</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Schooling</a:t>
            </a:r>
            <a:endParaRPr lang="en-US" dirty="0"/>
          </a:p>
        </p:txBody>
      </p:sp>
      <p:sp>
        <p:nvSpPr>
          <p:cNvPr id="3" name="Content Placeholder 2"/>
          <p:cNvSpPr>
            <a:spLocks noGrp="1"/>
          </p:cNvSpPr>
          <p:nvPr>
            <p:ph idx="1"/>
          </p:nvPr>
        </p:nvSpPr>
        <p:spPr/>
        <p:txBody>
          <a:bodyPr/>
          <a:lstStyle/>
          <a:p>
            <a:r>
              <a:rPr lang="en-US" dirty="0" smtClean="0"/>
              <a:t>Schooling is the formal instruction under the direction of specially trained teachers.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a:t>
            </a:r>
            <a:endParaRPr lang="en-US" dirty="0"/>
          </a:p>
        </p:txBody>
      </p:sp>
      <p:sp>
        <p:nvSpPr>
          <p:cNvPr id="3" name="Content Placeholder 2"/>
          <p:cNvSpPr>
            <a:spLocks noGrp="1"/>
          </p:cNvSpPr>
          <p:nvPr>
            <p:ph idx="1"/>
          </p:nvPr>
        </p:nvSpPr>
        <p:spPr/>
        <p:txBody>
          <a:bodyPr/>
          <a:lstStyle/>
          <a:p>
            <a:r>
              <a:rPr lang="en-US" dirty="0" smtClean="0"/>
              <a:t>Teaching, systematic </a:t>
            </a:r>
            <a:r>
              <a:rPr lang="en-US" dirty="0" smtClean="0">
                <a:solidFill>
                  <a:srgbClr val="FF0000"/>
                </a:solidFill>
              </a:rPr>
              <a:t>presentation </a:t>
            </a:r>
            <a:r>
              <a:rPr lang="en-US" dirty="0" smtClean="0"/>
              <a:t>of </a:t>
            </a:r>
            <a:r>
              <a:rPr lang="en-US" dirty="0" smtClean="0">
                <a:solidFill>
                  <a:srgbClr val="FF0000"/>
                </a:solidFill>
              </a:rPr>
              <a:t>facts</a:t>
            </a:r>
            <a:r>
              <a:rPr lang="en-US" dirty="0" smtClean="0"/>
              <a:t>, </a:t>
            </a:r>
            <a:r>
              <a:rPr lang="en-US" dirty="0" smtClean="0">
                <a:solidFill>
                  <a:srgbClr val="FF0000"/>
                </a:solidFill>
              </a:rPr>
              <a:t>ideas</a:t>
            </a:r>
            <a:r>
              <a:rPr lang="en-US" dirty="0" smtClean="0"/>
              <a:t>, </a:t>
            </a:r>
            <a:r>
              <a:rPr lang="en-US" dirty="0" smtClean="0">
                <a:solidFill>
                  <a:srgbClr val="FF0000"/>
                </a:solidFill>
              </a:rPr>
              <a:t>skills</a:t>
            </a:r>
            <a:r>
              <a:rPr lang="en-US" dirty="0" smtClean="0"/>
              <a:t>, and </a:t>
            </a:r>
            <a:r>
              <a:rPr lang="en-US" dirty="0" smtClean="0">
                <a:solidFill>
                  <a:srgbClr val="FF0000"/>
                </a:solidFill>
              </a:rPr>
              <a:t>techniques </a:t>
            </a:r>
            <a:r>
              <a:rPr lang="en-US" dirty="0" smtClean="0"/>
              <a:t>to students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Education</a:t>
            </a:r>
            <a:endParaRPr lang="en-US" dirty="0"/>
          </a:p>
        </p:txBody>
      </p:sp>
      <p:sp>
        <p:nvSpPr>
          <p:cNvPr id="3" name="Content Placeholder 2"/>
          <p:cNvSpPr>
            <a:spLocks noGrp="1"/>
          </p:cNvSpPr>
          <p:nvPr>
            <p:ph idx="1"/>
          </p:nvPr>
        </p:nvSpPr>
        <p:spPr/>
        <p:txBody>
          <a:bodyPr>
            <a:normAutofit lnSpcReduction="10000"/>
          </a:bodyPr>
          <a:lstStyle/>
          <a:p>
            <a:r>
              <a:rPr lang="en-US" b="1" u="sng" dirty="0" smtClean="0"/>
              <a:t>Plato</a:t>
            </a:r>
            <a:r>
              <a:rPr lang="en-US" dirty="0" smtClean="0"/>
              <a:t>: the end of education is to </a:t>
            </a:r>
            <a:r>
              <a:rPr lang="en-US" dirty="0" smtClean="0">
                <a:solidFill>
                  <a:srgbClr val="FF0000"/>
                </a:solidFill>
              </a:rPr>
              <a:t>develop in the body and in the soul </a:t>
            </a:r>
            <a:r>
              <a:rPr lang="en-US" dirty="0" smtClean="0"/>
              <a:t>(of the pupil) all the beauty and all the perfection of which they are capable. </a:t>
            </a:r>
          </a:p>
          <a:p>
            <a:r>
              <a:rPr lang="en-US" b="1" u="sng" dirty="0" smtClean="0"/>
              <a:t>Aristotle</a:t>
            </a:r>
            <a:r>
              <a:rPr lang="en-US" dirty="0" smtClean="0"/>
              <a:t>: The aim of education is to </a:t>
            </a:r>
            <a:r>
              <a:rPr lang="en-US" dirty="0" smtClean="0">
                <a:solidFill>
                  <a:srgbClr val="FF0000"/>
                </a:solidFill>
              </a:rPr>
              <a:t>develop man’s faculties</a:t>
            </a:r>
            <a:r>
              <a:rPr lang="en-US" dirty="0" smtClean="0"/>
              <a:t>, especially, his </a:t>
            </a:r>
            <a:r>
              <a:rPr lang="en-US" dirty="0" smtClean="0">
                <a:solidFill>
                  <a:srgbClr val="FF0000"/>
                </a:solidFill>
              </a:rPr>
              <a:t>mind</a:t>
            </a:r>
            <a:r>
              <a:rPr lang="en-US" dirty="0" smtClean="0"/>
              <a:t>, so that he may be able to enjoy the </a:t>
            </a:r>
            <a:r>
              <a:rPr lang="en-US" dirty="0" smtClean="0">
                <a:solidFill>
                  <a:srgbClr val="FF0000"/>
                </a:solidFill>
              </a:rPr>
              <a:t>contemplation </a:t>
            </a:r>
            <a:r>
              <a:rPr lang="en-US" dirty="0" smtClean="0"/>
              <a:t>of the </a:t>
            </a:r>
            <a:r>
              <a:rPr lang="en-US" dirty="0" smtClean="0">
                <a:solidFill>
                  <a:srgbClr val="FF0000"/>
                </a:solidFill>
              </a:rPr>
              <a:t>supreme truth</a:t>
            </a:r>
            <a:r>
              <a:rPr lang="en-US" dirty="0" smtClean="0"/>
              <a:t>, </a:t>
            </a:r>
            <a:r>
              <a:rPr lang="en-US" dirty="0" smtClean="0">
                <a:solidFill>
                  <a:srgbClr val="FF0000"/>
                </a:solidFill>
              </a:rPr>
              <a:t>goodness </a:t>
            </a:r>
            <a:r>
              <a:rPr lang="en-US" dirty="0" smtClean="0"/>
              <a:t>and </a:t>
            </a:r>
            <a:r>
              <a:rPr lang="en-US" dirty="0" smtClean="0">
                <a:solidFill>
                  <a:srgbClr val="FF0000"/>
                </a:solidFill>
              </a:rPr>
              <a:t>beauty </a:t>
            </a:r>
            <a:r>
              <a:rPr lang="en-US" dirty="0" smtClean="0"/>
              <a:t>in which perfect happiness essentially consists.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u="sng" dirty="0" smtClean="0"/>
              <a:t>Eleanor Roosevelt </a:t>
            </a:r>
            <a:r>
              <a:rPr lang="en-US" dirty="0" smtClean="0"/>
              <a:t>--1930 article, </a:t>
            </a:r>
          </a:p>
          <a:p>
            <a:r>
              <a:rPr lang="en-US" dirty="0" smtClean="0"/>
              <a:t>Good Citizenship</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15950</TotalTime>
  <Words>1239</Words>
  <Application>Microsoft Office PowerPoint</Application>
  <PresentationFormat>On-screen Show (4:3)</PresentationFormat>
  <Paragraphs>79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Social Institutions : EDUCATION</vt:lpstr>
      <vt:lpstr>Slide 2</vt:lpstr>
      <vt:lpstr>Education</vt:lpstr>
      <vt:lpstr>Slide 4</vt:lpstr>
      <vt:lpstr>Slide 5</vt:lpstr>
      <vt:lpstr>Schooling</vt:lpstr>
      <vt:lpstr>Teaching</vt:lpstr>
      <vt:lpstr>Purpose of Education</vt:lpstr>
      <vt:lpstr>Slide 9</vt:lpstr>
      <vt:lpstr>Slide 10</vt:lpstr>
      <vt:lpstr>Education: A Global Survey </vt:lpstr>
      <vt:lpstr>Schooling in Pakistan</vt:lpstr>
      <vt:lpstr>Slide 13</vt:lpstr>
      <vt:lpstr>Schooling in Japan</vt:lpstr>
      <vt:lpstr>Slide 15</vt:lpstr>
      <vt:lpstr>Schooling in the UK</vt:lpstr>
      <vt:lpstr>Functions of Education </vt:lpstr>
      <vt:lpstr>1. Socialization </vt:lpstr>
      <vt:lpstr>2. Cultural Innovation</vt:lpstr>
      <vt:lpstr>3. Social Integration*</vt:lpstr>
      <vt:lpstr>4. Social Placement</vt:lpstr>
      <vt:lpstr>5. Latent Functions of Schooling</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Institutions : EDUCATION</dc:title>
  <dc:creator>Imran</dc:creator>
  <cp:lastModifiedBy>Imran</cp:lastModifiedBy>
  <cp:revision>94</cp:revision>
  <dcterms:created xsi:type="dcterms:W3CDTF">2006-08-16T00:00:00Z</dcterms:created>
  <dcterms:modified xsi:type="dcterms:W3CDTF">2016-02-18T17:01:26Z</dcterms:modified>
</cp:coreProperties>
</file>